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32" r:id="rId2"/>
    <p:sldId id="431" r:id="rId3"/>
    <p:sldId id="434" r:id="rId4"/>
    <p:sldId id="435" r:id="rId5"/>
    <p:sldId id="436" r:id="rId6"/>
    <p:sldId id="437" r:id="rId7"/>
    <p:sldId id="438" r:id="rId8"/>
    <p:sldId id="439" r:id="rId9"/>
    <p:sldId id="440" r:id="rId10"/>
    <p:sldId id="442" r:id="rId11"/>
    <p:sldId id="443" r:id="rId12"/>
    <p:sldId id="444" r:id="rId13"/>
    <p:sldId id="445" r:id="rId14"/>
    <p:sldId id="44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F1FA6-C8AE-4C81-AFCE-AA2FE09FA07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C5FD5-75C6-44B3-B123-B4945FA1F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6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09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26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6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1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6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17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22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69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9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5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23EF-A68E-4C95-AD46-8E801B8DE7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EB321-4333-77F8-646C-8E2EABD6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3133A-9344-F92F-9162-B8F347FB0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1753E4-B9D7-855D-EE82-02DFEA5D1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08162-5509-834A-8579-C729E8DE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4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CE936-158E-C9B5-A1F1-3D342C51B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8C4F5-E4F7-9BAB-17CC-05DF4B93CE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FC49-1B00-292D-5684-3608DCF3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A65CA-17FB-91DD-2306-1DF320204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005F4-BA05-1A9E-FF98-E7C23979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4D4C4A-CD3A-F903-620C-07425F371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145AE6-004F-3361-6566-544BA5459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12C2A-2412-E574-49B3-65AED50E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47A51-4983-DBEE-6648-D9ED1EC5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82E61-F03F-C813-6D82-D1A8A2AA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2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F7707-2732-25B9-560D-3188D718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D9E6-2C14-D0D9-ECF3-B419E2ABD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8FF41-6EE3-5BE7-6697-CCC534B7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87EE5-7091-AB46-CE7C-C8687802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658D4-D160-39CB-C365-0C5567607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C0E1-73BE-B845-C7D3-10F08E42E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CDE4D-81AB-5CC0-5F7D-26A92A5D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F64FB-F0C5-E98B-C9F4-F467E67F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AA295-EB23-8954-6CD7-0F72924A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73066-B6BA-8BDD-9D4B-C0569577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840B-1C56-96E7-F71A-1E0A6DA0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164C-42CC-2CCC-BC8B-EE113D2D2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93D5B-BB37-661F-3B7B-60367F157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7385B0-7433-ABAA-15FB-F4145E7C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A3D772-B108-0111-2F8D-E7B1FEA15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EB9C3-943E-6858-D020-6860EF947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88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DB0A-0A30-5364-3E6D-2293D164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74F3B-52E2-9BB1-6C17-7F19FFC86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69B15-24D4-4374-2899-09603B144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7E41B5-FFE8-59F8-169B-2B4B653037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0C37E-A522-C9BA-8AA6-7C12A8F23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907E6C-EFEE-3CDE-93BF-360944A5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E36EDB-363C-3DCC-63B8-10651D952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A2186-128C-A65D-CA39-52D2C829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15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96F25-EAED-25B9-01C5-89A9BEB0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F9D922-4477-2B1E-B8D6-E427A0266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492D16-EDCF-12F6-D56A-1AE33F0C2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65C71-FF79-11E1-3EFC-5146F049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2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B16FF1-C67E-3F73-B810-BC28D46D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62621F-D8D7-77C0-626B-E7A5F3C1C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C7F9E-2696-15AA-B138-ED420F64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96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93B41-293F-118E-E782-FD10B231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4B93-1B0B-FD49-3D6F-6F1E2F1FD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9F452-79F8-476E-7D0F-90D0B7880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57D6E-FFC8-E7AF-2492-263C805F0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F31FF-60A0-4181-F6A6-B62015961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7E7F4-D114-D2CE-3926-52A55E44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20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131E-8099-B7B2-F02C-B22CB921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4F7F7-FB04-D530-C8BE-137BE9ED5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45136-1B29-9290-E82B-403748CE3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496EC-AD8B-BD99-E01F-7DE9C5E51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783FF-4DAE-F21F-AC8F-3B0FA8EF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BADC6-A4FE-0E4A-B4B5-9EFBFFD1D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0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8208CB-9701-28A0-6F28-324994F8B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FA0E7-CFDD-D76A-EC1B-529A4A26C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A408-F4D3-F2B2-16E5-1B7732425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3B12B-40F9-4954-AD9D-9298E69A88D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85D79-B0CF-C8A8-57DC-0388C76DC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4EFA-479F-0917-D8C6-6D1A4B8C5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B79DA-6EBE-49A6-B80B-502ADD5E0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2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5D019218-E84F-D7E5-CC14-93669692D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49" y="2391148"/>
            <a:ext cx="3314175" cy="3406076"/>
          </a:xfrm>
          <a:prstGeom prst="rect">
            <a:avLst/>
          </a:prstGeom>
        </p:spPr>
      </p:pic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5521F065-5A63-E7E3-40D5-1583A3DC10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6" y="2391147"/>
            <a:ext cx="3314176" cy="3406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168 (Ex: 111; Large: 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r>
              <a:rPr lang="en-US" dirty="0"/>
              <a:t>           0% response for GFP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9539D-09EE-A966-4D9A-39F2D557FF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2" t="17224" r="58712" b="11897"/>
          <a:stretch/>
        </p:blipFill>
        <p:spPr>
          <a:xfrm>
            <a:off x="245271" y="2327686"/>
            <a:ext cx="4154126" cy="34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6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E05FA52D-0DD9-314F-E68F-71D24817F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563" y="2403366"/>
            <a:ext cx="3436547" cy="3428994"/>
          </a:xfrm>
          <a:prstGeom prst="rect">
            <a:avLst/>
          </a:prstGeom>
        </p:spPr>
      </p:pic>
      <p:pic>
        <p:nvPicPr>
          <p:cNvPr id="9" name="Picture 8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380825B-1769-3DDF-1ABB-165E2CBC1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300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6" y="2391147"/>
            <a:ext cx="3463246" cy="3428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673 (Ex: 579; Large: 94)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51 % response to miRNA-21</a:t>
            </a:r>
          </a:p>
          <a:p>
            <a:r>
              <a:rPr lang="en-US" dirty="0"/>
              <a:t>           5.6 %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70474-4BB2-6D1B-9DFC-B6F26A268A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81" t="16667" r="58594" b="12963"/>
          <a:stretch/>
        </p:blipFill>
        <p:spPr>
          <a:xfrm>
            <a:off x="258597" y="2325004"/>
            <a:ext cx="4069860" cy="33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3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ECB8D01E-D98B-3034-B0A3-C8A520DE6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6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6" y="2391147"/>
            <a:ext cx="3432741" cy="3428994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AFBF0E5-5B69-A209-6645-0E23157CD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brightnessContrast bright="24000" contras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70" y="2391147"/>
            <a:ext cx="3425271" cy="34289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698 (Ex: 500; Large: 198)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37 % response to miRNA-21</a:t>
            </a:r>
          </a:p>
          <a:p>
            <a:r>
              <a:rPr lang="en-US" dirty="0"/>
              <a:t>           2 % response for GFP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A4015-878A-E3C5-243D-29B57EBA14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25" t="16667" r="58750" b="12037"/>
          <a:stretch/>
        </p:blipFill>
        <p:spPr>
          <a:xfrm>
            <a:off x="299978" y="2253646"/>
            <a:ext cx="4079230" cy="342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0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BA43-604A-604B-7EF0-5D9C3E0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All particle count from 10 mouse plasma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965E08-10C5-3A8A-AEBC-853762579D29}"/>
              </a:ext>
            </a:extLst>
          </p:cNvPr>
          <p:cNvGraphicFramePr>
            <a:graphicFrameLocks noGrp="1"/>
          </p:cNvGraphicFramePr>
          <p:nvPr/>
        </p:nvGraphicFramePr>
        <p:xfrm>
          <a:off x="434109" y="2487469"/>
          <a:ext cx="3973949" cy="24003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0140">
                  <a:extLst>
                    <a:ext uri="{9D8B030D-6E8A-4147-A177-3AD203B41FA5}">
                      <a16:colId xmlns:a16="http://schemas.microsoft.com/office/drawing/2014/main" val="540933183"/>
                    </a:ext>
                  </a:extLst>
                </a:gridCol>
                <a:gridCol w="501313">
                  <a:extLst>
                    <a:ext uri="{9D8B030D-6E8A-4147-A177-3AD203B41FA5}">
                      <a16:colId xmlns:a16="http://schemas.microsoft.com/office/drawing/2014/main" val="1205661208"/>
                    </a:ext>
                  </a:extLst>
                </a:gridCol>
                <a:gridCol w="605753">
                  <a:extLst>
                    <a:ext uri="{9D8B030D-6E8A-4147-A177-3AD203B41FA5}">
                      <a16:colId xmlns:a16="http://schemas.microsoft.com/office/drawing/2014/main" val="735503435"/>
                    </a:ext>
                  </a:extLst>
                </a:gridCol>
                <a:gridCol w="501313">
                  <a:extLst>
                    <a:ext uri="{9D8B030D-6E8A-4147-A177-3AD203B41FA5}">
                      <a16:colId xmlns:a16="http://schemas.microsoft.com/office/drawing/2014/main" val="3857342991"/>
                    </a:ext>
                  </a:extLst>
                </a:gridCol>
                <a:gridCol w="501313">
                  <a:extLst>
                    <a:ext uri="{9D8B030D-6E8A-4147-A177-3AD203B41FA5}">
                      <a16:colId xmlns:a16="http://schemas.microsoft.com/office/drawing/2014/main" val="997808198"/>
                    </a:ext>
                  </a:extLst>
                </a:gridCol>
                <a:gridCol w="712804">
                  <a:extLst>
                    <a:ext uri="{9D8B030D-6E8A-4147-A177-3AD203B41FA5}">
                      <a16:colId xmlns:a16="http://schemas.microsoft.com/office/drawing/2014/main" val="1053820963"/>
                    </a:ext>
                  </a:extLst>
                </a:gridCol>
                <a:gridCol w="501313">
                  <a:extLst>
                    <a:ext uri="{9D8B030D-6E8A-4147-A177-3AD203B41FA5}">
                      <a16:colId xmlns:a16="http://schemas.microsoft.com/office/drawing/2014/main" val="4222690983"/>
                    </a:ext>
                  </a:extLst>
                </a:gridCol>
              </a:tblGrid>
              <a:tr h="20955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All particles count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341467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Mouse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Week 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Week 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Week 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Week 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Week 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019879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773053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57857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01768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39014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3675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331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63039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969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5838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1052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55992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1272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#45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114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673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2872557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504EDBE-CAD1-0646-13EA-5C6B5E69B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9832" r="774" b="5324"/>
          <a:stretch/>
        </p:blipFill>
        <p:spPr>
          <a:xfrm>
            <a:off x="4816344" y="1524000"/>
            <a:ext cx="7126664" cy="506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2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1E75-7CE7-1CB3-5B2C-65577531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Retained exosome count from 10 mouse plasma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7A46D0-F828-1D41-FCDF-9D3A3A2471CE}"/>
              </a:ext>
            </a:extLst>
          </p:cNvPr>
          <p:cNvGraphicFramePr>
            <a:graphicFrameLocks noGrp="1"/>
          </p:cNvGraphicFramePr>
          <p:nvPr/>
        </p:nvGraphicFramePr>
        <p:xfrm>
          <a:off x="293254" y="2644126"/>
          <a:ext cx="4195618" cy="2400300"/>
        </p:xfrm>
        <a:graphic>
          <a:graphicData uri="http://schemas.openxmlformats.org/drawingml/2006/table">
            <a:tbl>
              <a:tblPr/>
              <a:tblGrid>
                <a:gridCol w="686857">
                  <a:extLst>
                    <a:ext uri="{9D8B030D-6E8A-4147-A177-3AD203B41FA5}">
                      <a16:colId xmlns:a16="http://schemas.microsoft.com/office/drawing/2014/main" val="2665245956"/>
                    </a:ext>
                  </a:extLst>
                </a:gridCol>
                <a:gridCol w="529624">
                  <a:extLst>
                    <a:ext uri="{9D8B030D-6E8A-4147-A177-3AD203B41FA5}">
                      <a16:colId xmlns:a16="http://schemas.microsoft.com/office/drawing/2014/main" val="3906775658"/>
                    </a:ext>
                  </a:extLst>
                </a:gridCol>
                <a:gridCol w="637205">
                  <a:extLst>
                    <a:ext uri="{9D8B030D-6E8A-4147-A177-3AD203B41FA5}">
                      <a16:colId xmlns:a16="http://schemas.microsoft.com/office/drawing/2014/main" val="1531535588"/>
                    </a:ext>
                  </a:extLst>
                </a:gridCol>
                <a:gridCol w="529624">
                  <a:extLst>
                    <a:ext uri="{9D8B030D-6E8A-4147-A177-3AD203B41FA5}">
                      <a16:colId xmlns:a16="http://schemas.microsoft.com/office/drawing/2014/main" val="4139867123"/>
                    </a:ext>
                  </a:extLst>
                </a:gridCol>
                <a:gridCol w="529624">
                  <a:extLst>
                    <a:ext uri="{9D8B030D-6E8A-4147-A177-3AD203B41FA5}">
                      <a16:colId xmlns:a16="http://schemas.microsoft.com/office/drawing/2014/main" val="3338618652"/>
                    </a:ext>
                  </a:extLst>
                </a:gridCol>
                <a:gridCol w="753060">
                  <a:extLst>
                    <a:ext uri="{9D8B030D-6E8A-4147-A177-3AD203B41FA5}">
                      <a16:colId xmlns:a16="http://schemas.microsoft.com/office/drawing/2014/main" val="4007827990"/>
                    </a:ext>
                  </a:extLst>
                </a:gridCol>
                <a:gridCol w="529624">
                  <a:extLst>
                    <a:ext uri="{9D8B030D-6E8A-4147-A177-3AD203B41FA5}">
                      <a16:colId xmlns:a16="http://schemas.microsoft.com/office/drawing/2014/main" val="2027739241"/>
                    </a:ext>
                  </a:extLst>
                </a:gridCol>
              </a:tblGrid>
              <a:tr h="20955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Retained Exosomes Count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1607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82314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76746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634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0495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55689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310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1891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4586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5745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899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589944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0EF60E-B183-3A73-6781-EEEFEED5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491" y="1572777"/>
            <a:ext cx="6990895" cy="498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2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D709-8538-21ED-E0FE-9BB78E8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MIR-21 occurrence among retained exosomes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2A3F6A-E115-F4BC-4FA1-1444AB81A577}"/>
              </a:ext>
            </a:extLst>
          </p:cNvPr>
          <p:cNvGraphicFramePr>
            <a:graphicFrameLocks noGrp="1"/>
          </p:cNvGraphicFramePr>
          <p:nvPr/>
        </p:nvGraphicFramePr>
        <p:xfrm>
          <a:off x="320963" y="2607181"/>
          <a:ext cx="4352635" cy="2452326"/>
        </p:xfrm>
        <a:graphic>
          <a:graphicData uri="http://schemas.openxmlformats.org/drawingml/2006/table">
            <a:tbl>
              <a:tblPr/>
              <a:tblGrid>
                <a:gridCol w="712562">
                  <a:extLst>
                    <a:ext uri="{9D8B030D-6E8A-4147-A177-3AD203B41FA5}">
                      <a16:colId xmlns:a16="http://schemas.microsoft.com/office/drawing/2014/main" val="1240717837"/>
                    </a:ext>
                  </a:extLst>
                </a:gridCol>
                <a:gridCol w="549445">
                  <a:extLst>
                    <a:ext uri="{9D8B030D-6E8A-4147-A177-3AD203B41FA5}">
                      <a16:colId xmlns:a16="http://schemas.microsoft.com/office/drawing/2014/main" val="904756074"/>
                    </a:ext>
                  </a:extLst>
                </a:gridCol>
                <a:gridCol w="661051">
                  <a:extLst>
                    <a:ext uri="{9D8B030D-6E8A-4147-A177-3AD203B41FA5}">
                      <a16:colId xmlns:a16="http://schemas.microsoft.com/office/drawing/2014/main" val="1010025419"/>
                    </a:ext>
                  </a:extLst>
                </a:gridCol>
                <a:gridCol w="549445">
                  <a:extLst>
                    <a:ext uri="{9D8B030D-6E8A-4147-A177-3AD203B41FA5}">
                      <a16:colId xmlns:a16="http://schemas.microsoft.com/office/drawing/2014/main" val="1986162855"/>
                    </a:ext>
                  </a:extLst>
                </a:gridCol>
                <a:gridCol w="549445">
                  <a:extLst>
                    <a:ext uri="{9D8B030D-6E8A-4147-A177-3AD203B41FA5}">
                      <a16:colId xmlns:a16="http://schemas.microsoft.com/office/drawing/2014/main" val="134005114"/>
                    </a:ext>
                  </a:extLst>
                </a:gridCol>
                <a:gridCol w="781242">
                  <a:extLst>
                    <a:ext uri="{9D8B030D-6E8A-4147-A177-3AD203B41FA5}">
                      <a16:colId xmlns:a16="http://schemas.microsoft.com/office/drawing/2014/main" val="1108299424"/>
                    </a:ext>
                  </a:extLst>
                </a:gridCol>
                <a:gridCol w="549445">
                  <a:extLst>
                    <a:ext uri="{9D8B030D-6E8A-4147-A177-3AD203B41FA5}">
                      <a16:colId xmlns:a16="http://schemas.microsoft.com/office/drawing/2014/main" val="2726612128"/>
                    </a:ext>
                  </a:extLst>
                </a:gridCol>
              </a:tblGrid>
              <a:tr h="209550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MIR-21 Occurrence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025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48172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5376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893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45314"/>
                  </a:ext>
                </a:extLst>
              </a:tr>
              <a:tr h="252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6522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98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3505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1045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39825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733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19615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7202E11-5CEC-C1B7-5935-60804FD24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" t="8485" r="3585" b="5324"/>
          <a:stretch/>
        </p:blipFill>
        <p:spPr>
          <a:xfrm>
            <a:off x="4772656" y="1274617"/>
            <a:ext cx="7033726" cy="53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EC27EFE-E550-9E60-526D-C59CA8A82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"/>
          <a:stretch/>
        </p:blipFill>
        <p:spPr>
          <a:xfrm>
            <a:off x="4678955" y="2391146"/>
            <a:ext cx="3319763" cy="3381581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699CEC3F-C427-A3BA-2BA8-38071B831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86"/>
          <a:stretch/>
        </p:blipFill>
        <p:spPr>
          <a:xfrm>
            <a:off x="8322488" y="2391148"/>
            <a:ext cx="3314174" cy="33815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288 (Ex: 207; Large: 81)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r>
              <a:rPr lang="en-US" dirty="0"/>
              <a:t>           0%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5B3F0-B906-45B1-BE44-AB7D1E028D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38" t="17819" r="58636" b="13244"/>
          <a:stretch/>
        </p:blipFill>
        <p:spPr>
          <a:xfrm>
            <a:off x="279772" y="2394033"/>
            <a:ext cx="4156918" cy="33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0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night, outdoor object, night sky&#10;&#10;Description automatically generated">
            <a:extLst>
              <a:ext uri="{FF2B5EF4-FFF2-40B4-BE49-F238E27FC236}">
                <a16:creationId xmlns:a16="http://schemas.microsoft.com/office/drawing/2014/main" id="{4E7BEDC2-1409-D734-F5DF-365F1111E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65" y="2391147"/>
            <a:ext cx="3314176" cy="3406077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4BFC6A81-8EF4-C234-CFD3-9D04B706D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144" y="2391147"/>
            <a:ext cx="3314176" cy="3406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416 (Ex: 346;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15 % response to miRNA-21</a:t>
            </a:r>
          </a:p>
          <a:p>
            <a:r>
              <a:rPr lang="en-US" dirty="0"/>
              <a:t>           0% response for GFP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2D4E4-0CCA-BC01-411F-F14684D497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60" t="17224" r="59091" b="12121"/>
          <a:stretch/>
        </p:blipFill>
        <p:spPr>
          <a:xfrm>
            <a:off x="231461" y="2294770"/>
            <a:ext cx="4035039" cy="34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72453D9-5F84-1566-DD4A-AA2BA0157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5" y="2391147"/>
            <a:ext cx="3314177" cy="3299767"/>
          </a:xfrm>
          <a:prstGeom prst="rect">
            <a:avLst/>
          </a:prstGeom>
        </p:spPr>
      </p:pic>
      <p:pic>
        <p:nvPicPr>
          <p:cNvPr id="3" name="Picture 2" descr="A picture containing outdoor, night, outdoor object, star&#10;&#10;Description automatically generated">
            <a:extLst>
              <a:ext uri="{FF2B5EF4-FFF2-40B4-BE49-F238E27FC236}">
                <a16:creationId xmlns:a16="http://schemas.microsoft.com/office/drawing/2014/main" id="{B2FF8F59-823F-7CD1-5D6F-B4300AA8E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749" y="2391147"/>
            <a:ext cx="3314176" cy="33141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632 (Ex: 496; Large: 136)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36369" y="1760658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58 % response to miRNA-21</a:t>
            </a:r>
          </a:p>
          <a:p>
            <a:r>
              <a:rPr lang="en-US" dirty="0"/>
              <a:t>           4 % response for GFP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7327B-12C4-AE71-D875-ABFF2F57FC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24" t="17172" r="58409" b="11672"/>
          <a:stretch/>
        </p:blipFill>
        <p:spPr>
          <a:xfrm>
            <a:off x="427740" y="2288053"/>
            <a:ext cx="4132813" cy="340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4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2357E874-5C26-03F5-002A-F1FBFAF96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996" y="2391147"/>
            <a:ext cx="3413497" cy="3406076"/>
          </a:xfrm>
          <a:prstGeom prst="rect">
            <a:avLst/>
          </a:prstGeom>
        </p:spPr>
      </p:pic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D8D59DA-AA9C-F5F2-F6CA-5ABCCBAC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00" y="2391147"/>
            <a:ext cx="3413497" cy="3406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669 (Ex: 537; Large: 132)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37 % response to miRNA-21</a:t>
            </a:r>
          </a:p>
          <a:p>
            <a:r>
              <a:rPr lang="en-US" dirty="0"/>
              <a:t>           6 % response for GFP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6DB1E-D49D-3140-C23C-E49298B596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0" t="17224" r="59015" b="11897"/>
          <a:stretch/>
        </p:blipFill>
        <p:spPr>
          <a:xfrm>
            <a:off x="317905" y="2391147"/>
            <a:ext cx="3951706" cy="33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2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DB73664-AE9A-61B8-9337-D00BA656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666" y="2391148"/>
            <a:ext cx="3314175" cy="3406076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574010B-4B13-6903-5597-5616A9E41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6" y="2391147"/>
            <a:ext cx="3314176" cy="3406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111 (Ex: 53; Large: 58)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r>
              <a:rPr lang="en-US" dirty="0"/>
              <a:t>           0 %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645C1-5079-CF3B-7E3A-5EA3B03AD9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45" t="17224" r="58561" b="11897"/>
          <a:stretch/>
        </p:blipFill>
        <p:spPr>
          <a:xfrm>
            <a:off x="219210" y="2391147"/>
            <a:ext cx="4288698" cy="349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E2D01EF7-0B69-0AF6-757D-CD9F43EE2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94" y="2344207"/>
            <a:ext cx="3319773" cy="3406076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A2D0290-44D2-79C3-58C5-B5B4BC9AA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50" y="2344207"/>
            <a:ext cx="3319773" cy="3406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114 (Ex: 87; Large: 27)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r>
              <a:rPr lang="en-US" dirty="0"/>
              <a:t>           0 %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DF6C1A-D8E6-3F9B-7C12-DA10878A926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23" t="17082" r="57518" b="12316"/>
          <a:stretch/>
        </p:blipFill>
        <p:spPr>
          <a:xfrm>
            <a:off x="96731" y="2232621"/>
            <a:ext cx="4316026" cy="33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2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white, night sky&#10;&#10;Description automatically generated">
            <a:extLst>
              <a:ext uri="{FF2B5EF4-FFF2-40B4-BE49-F238E27FC236}">
                <a16:creationId xmlns:a16="http://schemas.microsoft.com/office/drawing/2014/main" id="{EBEA3C86-07EB-4A1C-8C4C-0A854BC45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3" y="2391147"/>
            <a:ext cx="3394981" cy="3406076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53B99529-A57D-E34B-3C93-73BD70153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6" y="2391147"/>
            <a:ext cx="3394981" cy="3406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539 (Ex: 431; Large: 108)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17 % response to miRNA-21</a:t>
            </a:r>
          </a:p>
          <a:p>
            <a:r>
              <a:rPr lang="en-US" dirty="0"/>
              <a:t>           6.9 %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954AB-8392-FFA9-7C1A-56A53F2472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22" t="17225" r="58359" b="12037"/>
          <a:stretch/>
        </p:blipFill>
        <p:spPr>
          <a:xfrm>
            <a:off x="258118" y="2357036"/>
            <a:ext cx="4138125" cy="33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slope, night&#10;&#10;Description automatically generated">
            <a:extLst>
              <a:ext uri="{FF2B5EF4-FFF2-40B4-BE49-F238E27FC236}">
                <a16:creationId xmlns:a16="http://schemas.microsoft.com/office/drawing/2014/main" id="{96467079-DB54-FF81-0C9C-0D52FA8F2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881" y="2369458"/>
            <a:ext cx="3451535" cy="3429000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CF3D258-3AED-1F52-D15C-BD70B2DFEE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557" y="2380920"/>
            <a:ext cx="3398679" cy="3406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557 (Ex: 479; Large: 78)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22486" y="174481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63 % response to miRNA-21</a:t>
            </a:r>
          </a:p>
          <a:p>
            <a:r>
              <a:rPr lang="en-US" dirty="0"/>
              <a:t>           2 %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469FA-0EC2-4D7F-EDDF-67406C6DB1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10" t="17225" r="58515" b="12037"/>
          <a:stretch/>
        </p:blipFill>
        <p:spPr>
          <a:xfrm>
            <a:off x="125755" y="2351174"/>
            <a:ext cx="4241513" cy="34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40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867</Words>
  <Application>Microsoft Office PowerPoint</Application>
  <PresentationFormat>Widescreen</PresentationFormat>
  <Paragraphs>358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particle count from 10 mouse plasma</vt:lpstr>
      <vt:lpstr>Retained exosome count from 10 mouse plasma</vt:lpstr>
      <vt:lpstr>MIR-21 occurrence among retained exosomes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2024-02-25T22:51:17Z</dcterms:created>
  <dcterms:modified xsi:type="dcterms:W3CDTF">2024-02-25T22:51:43Z</dcterms:modified>
</cp:coreProperties>
</file>